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8" r:id="rId5"/>
    <p:sldId id="259" r:id="rId6"/>
    <p:sldId id="257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BBA77C-629E-4602-94D6-95956F685894}" v="5" dt="2020-12-07T13:01:14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9293" autoAdjust="0"/>
  </p:normalViewPr>
  <p:slideViewPr>
    <p:cSldViewPr snapToGrid="0">
      <p:cViewPr varScale="1">
        <p:scale>
          <a:sx n="41" d="100"/>
          <a:sy n="41" d="100"/>
        </p:scale>
        <p:origin x="162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e Sannes Riiser" userId="S::elri@nasjonalforeningen.no::13ecbc8c-a2bb-4ead-8e93-cbb06d05f63b" providerId="AD" clId="Web-{D4BBA77C-629E-4602-94D6-95956F685894}"/>
    <pc:docChg chg="delSld modSld">
      <pc:chgData name="Eline Sannes Riiser" userId="S::elri@nasjonalforeningen.no::13ecbc8c-a2bb-4ead-8e93-cbb06d05f63b" providerId="AD" clId="Web-{D4BBA77C-629E-4602-94D6-95956F685894}" dt="2020-12-07T13:08:24.494" v="193"/>
      <pc:docMkLst>
        <pc:docMk/>
      </pc:docMkLst>
      <pc:sldChg chg="modSp modNotes">
        <pc:chgData name="Eline Sannes Riiser" userId="S::elri@nasjonalforeningen.no::13ecbc8c-a2bb-4ead-8e93-cbb06d05f63b" providerId="AD" clId="Web-{D4BBA77C-629E-4602-94D6-95956F685894}" dt="2020-12-07T13:08:24.494" v="193"/>
        <pc:sldMkLst>
          <pc:docMk/>
          <pc:sldMk cId="2053973642" sldId="258"/>
        </pc:sldMkLst>
        <pc:spChg chg="mod">
          <ac:chgData name="Eline Sannes Riiser" userId="S::elri@nasjonalforeningen.no::13ecbc8c-a2bb-4ead-8e93-cbb06d05f63b" providerId="AD" clId="Web-{D4BBA77C-629E-4602-94D6-95956F685894}" dt="2020-12-07T13:01:14.155" v="3" actId="20577"/>
          <ac:spMkLst>
            <pc:docMk/>
            <pc:sldMk cId="2053973642" sldId="258"/>
            <ac:spMk id="3" creationId="{00000000-0000-0000-0000-000000000000}"/>
          </ac:spMkLst>
        </pc:spChg>
      </pc:sldChg>
      <pc:sldChg chg="del">
        <pc:chgData name="Eline Sannes Riiser" userId="S::elri@nasjonalforeningen.no::13ecbc8c-a2bb-4ead-8e93-cbb06d05f63b" providerId="AD" clId="Web-{D4BBA77C-629E-4602-94D6-95956F685894}" dt="2020-12-07T13:00:51.717" v="0"/>
        <pc:sldMkLst>
          <pc:docMk/>
          <pc:sldMk cId="2213532789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2A822-12C4-4C3E-94FF-20B353FFC996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300AB-5AF4-42A0-BDBA-AF01DCCE3C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88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demenslinjen@nasjonalforeningen.no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altLang="nb-NO" sz="1200" dirty="0">
                <a:latin typeface="Georgia" panose="02040502050405020303" pitchFamily="18" charset="0"/>
              </a:rPr>
              <a:t>OPPGAVE 1</a:t>
            </a:r>
          </a:p>
          <a:p>
            <a:r>
              <a:rPr lang="nb-NO" altLang="nb-NO" sz="1200" b="1" dirty="0">
                <a:latin typeface="Georgia" panose="02040502050405020303" pitchFamily="18" charset="0"/>
              </a:rPr>
              <a:t>Forslag til oppsummering</a:t>
            </a:r>
          </a:p>
          <a:p>
            <a:pPr marL="171450" indent="-171450">
              <a:buFont typeface="Arial"/>
              <a:buChar char="•"/>
            </a:pPr>
            <a:r>
              <a:rPr lang="nb-NO" altLang="nb-NO" sz="1200" dirty="0">
                <a:latin typeface="Georgia" panose="02040502050405020303" pitchFamily="18" charset="0"/>
              </a:rPr>
              <a:t>Legg opp til enkle</a:t>
            </a:r>
            <a:r>
              <a:rPr lang="nb-NO" altLang="nb-NO" sz="1200" baseline="0" dirty="0">
                <a:latin typeface="Georgia" panose="02040502050405020303" pitchFamily="18" charset="0"/>
              </a:rPr>
              <a:t> øvelser, som for </a:t>
            </a:r>
            <a:r>
              <a:rPr lang="nb-NO" altLang="nb-NO" sz="1200" dirty="0">
                <a:latin typeface="Georgia" panose="02040502050405020303" pitchFamily="18" charset="0"/>
              </a:rPr>
              <a:t>eksempel knebøy (gjerne opp og ned fra sittende på </a:t>
            </a:r>
            <a:r>
              <a:rPr lang="nb-NO" altLang="nb-NO" sz="1200" dirty="0" smtClean="0">
                <a:latin typeface="Georgia" panose="02040502050405020303" pitchFamily="18" charset="0"/>
              </a:rPr>
              <a:t>stol, </a:t>
            </a:r>
            <a:r>
              <a:rPr lang="nb-NO" altLang="nb-NO" sz="1200" dirty="0">
                <a:latin typeface="Georgia" panose="02040502050405020303" pitchFamily="18" charset="0"/>
              </a:rPr>
              <a:t>til stående</a:t>
            </a:r>
            <a:r>
              <a:rPr lang="nb-NO" altLang="nb-NO" sz="1200" dirty="0" smtClean="0">
                <a:latin typeface="Georgia" panose="02040502050405020303" pitchFamily="18" charset="0"/>
              </a:rPr>
              <a:t>).</a:t>
            </a:r>
            <a:endParaRPr lang="nb-NO" altLang="nb-NO" sz="1200" baseline="0" dirty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>
                <a:latin typeface="Georgia" panose="02040502050405020303" pitchFamily="18" charset="0"/>
              </a:rPr>
              <a:t>Bruk korte setninger, gi én beskjed av gangen, som for eksempel ("Vi reiser oss", "vi setter oss ned</a:t>
            </a:r>
            <a:r>
              <a:rPr lang="nb-NO" sz="1200" dirty="0" smtClean="0">
                <a:latin typeface="Georgia" panose="02040502050405020303" pitchFamily="18" charset="0"/>
              </a:rPr>
              <a:t>").</a:t>
            </a:r>
            <a:endParaRPr lang="nb-NO" altLang="nb-NO" sz="1200" dirty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>
                <a:latin typeface="Georgia" panose="02040502050405020303" pitchFamily="18" charset="0"/>
              </a:rPr>
              <a:t>Si veldig lite om hver øvelse, som for eksempel: </a:t>
            </a:r>
            <a:r>
              <a:rPr lang="nb-NO" sz="1200" dirty="0" smtClean="0">
                <a:latin typeface="Georgia" panose="02040502050405020303" pitchFamily="18" charset="0"/>
              </a:rPr>
              <a:t>«Når </a:t>
            </a:r>
            <a:r>
              <a:rPr lang="nb-NO" sz="1200" dirty="0">
                <a:latin typeface="Georgia" panose="02040502050405020303" pitchFamily="18" charset="0"/>
              </a:rPr>
              <a:t>vi gjør </a:t>
            </a:r>
            <a:r>
              <a:rPr lang="nb-NO" sz="1200" dirty="0" smtClean="0">
                <a:latin typeface="Georgia" panose="02040502050405020303" pitchFamily="18" charset="0"/>
              </a:rPr>
              <a:t>knebøy.</a:t>
            </a:r>
            <a:r>
              <a:rPr lang="nb-NO" sz="1200" baseline="0" dirty="0" smtClean="0">
                <a:latin typeface="Georgia" panose="02040502050405020303" pitchFamily="18" charset="0"/>
              </a:rPr>
              <a:t> </a:t>
            </a:r>
            <a:r>
              <a:rPr lang="nb-NO" sz="1200" dirty="0" smtClean="0">
                <a:latin typeface="Georgia" panose="02040502050405020303" pitchFamily="18" charset="0"/>
              </a:rPr>
              <a:t>Sett </a:t>
            </a:r>
            <a:r>
              <a:rPr lang="nb-NO" sz="1200" dirty="0">
                <a:latin typeface="Georgia" panose="02040502050405020303" pitchFamily="18" charset="0"/>
              </a:rPr>
              <a:t>deg ned som om du skal på </a:t>
            </a:r>
            <a:r>
              <a:rPr lang="nb-NO" sz="1200" dirty="0" smtClean="0">
                <a:latin typeface="Georgia" panose="02040502050405020303" pitchFamily="18" charset="0"/>
              </a:rPr>
              <a:t>do». </a:t>
            </a:r>
          </a:p>
          <a:p>
            <a:pPr marL="171450" indent="-171450">
              <a:buFont typeface="Arial"/>
              <a:buChar char="•"/>
            </a:pPr>
            <a:r>
              <a:rPr lang="nb-NO" altLang="nb-NO" sz="1200" dirty="0" smtClean="0">
                <a:latin typeface="Georgia" panose="02040502050405020303" pitchFamily="18" charset="0"/>
              </a:rPr>
              <a:t>Ikke </a:t>
            </a:r>
            <a:r>
              <a:rPr lang="nb-NO" altLang="nb-NO" sz="1200" dirty="0">
                <a:latin typeface="Georgia" panose="02040502050405020303" pitchFamily="18" charset="0"/>
              </a:rPr>
              <a:t>hopp fort fra øvelse til øvelse. </a:t>
            </a:r>
            <a:r>
              <a:rPr lang="nb-NO" altLang="nb-NO" sz="1200" dirty="0" smtClean="0">
                <a:latin typeface="Georgia" panose="02040502050405020303" pitchFamily="18" charset="0"/>
              </a:rPr>
              <a:t>Tenk </a:t>
            </a:r>
            <a:r>
              <a:rPr lang="nb-NO" altLang="nb-NO" sz="1200" dirty="0">
                <a:latin typeface="Georgia" panose="02040502050405020303" pitchFamily="18" charset="0"/>
              </a:rPr>
              <a:t>varighet, </a:t>
            </a:r>
            <a:r>
              <a:rPr lang="nb-NO" altLang="nb-NO" sz="1200" dirty="0" smtClean="0">
                <a:latin typeface="Georgia" panose="02040502050405020303" pitchFamily="18" charset="0"/>
              </a:rPr>
              <a:t>bruk god tid per øvelse.</a:t>
            </a:r>
            <a:endParaRPr lang="nb-NO" altLang="nb-NO" sz="1200" dirty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>
                <a:latin typeface="Georgia" panose="02040502050405020303" pitchFamily="18" charset="0"/>
              </a:rPr>
              <a:t>Ikke vær så opptatt av at øvelsen gjøres riktig, bevegelsesglede er viktigst</a:t>
            </a:r>
            <a:r>
              <a:rPr lang="nb-NO" sz="1200" dirty="0" smtClean="0">
                <a:latin typeface="Georgia" panose="02040502050405020303" pitchFamily="18" charset="0"/>
              </a:rPr>
              <a:t>.</a:t>
            </a:r>
            <a:endParaRPr lang="nb-NO" altLang="nb-NO" sz="1200" baseline="0" dirty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>
                <a:latin typeface="Georgia" panose="02040502050405020303" pitchFamily="18" charset="0"/>
              </a:rPr>
              <a:t>Snakk sakte. Å snakke fort og mye kan bidra til å skape forvirring.</a:t>
            </a:r>
            <a:endParaRPr lang="nb-NO" sz="1200" dirty="0">
              <a:latin typeface="Georgia" panose="02040502050405020303" pitchFamily="18" charset="0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>
                <a:latin typeface="Georgia" panose="02040502050405020303" pitchFamily="18" charset="0"/>
              </a:rPr>
              <a:t>Å gjenta det en har sagt kan gjøre det lettere å forstå. Vær kort og konsis.</a:t>
            </a:r>
            <a:endParaRPr lang="nb-NO" altLang="nb-NO" sz="1200" dirty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altLang="nb-NO" sz="1200" dirty="0">
                <a:latin typeface="Georgia" panose="02040502050405020303" pitchFamily="18" charset="0"/>
              </a:rPr>
              <a:t>Tenk på plassering</a:t>
            </a:r>
            <a:r>
              <a:rPr lang="nb-NO" altLang="nb-NO" sz="1200" baseline="0" dirty="0">
                <a:latin typeface="Georgia" panose="02040502050405020303" pitchFamily="18" charset="0"/>
              </a:rPr>
              <a:t> i rommet, </a:t>
            </a:r>
            <a:r>
              <a:rPr lang="nb-NO" altLang="nb-NO" sz="1200" dirty="0">
                <a:latin typeface="Georgia" panose="02040502050405020303" pitchFamily="18" charset="0"/>
              </a:rPr>
              <a:t>sørg for å vær</a:t>
            </a:r>
            <a:r>
              <a:rPr lang="nb-NO" altLang="nb-NO" sz="1200" baseline="0" dirty="0">
                <a:latin typeface="Georgia" panose="02040502050405020303" pitchFamily="18" charset="0"/>
              </a:rPr>
              <a:t> synlig</a:t>
            </a:r>
            <a:r>
              <a:rPr lang="nb-NO" altLang="nb-NO" sz="1200" dirty="0">
                <a:latin typeface="Georgia" panose="02040502050405020303" pitchFamily="18" charset="0"/>
              </a:rPr>
              <a:t>. </a:t>
            </a:r>
            <a:r>
              <a:rPr lang="nb-NO" sz="1200" dirty="0">
                <a:latin typeface="Georgia" panose="02040502050405020303" pitchFamily="18" charset="0"/>
              </a:rPr>
              <a:t>Det å sørge for at man er i nærheten av hverandre, vendt mot hverandre, at man bruker personens navn og har øyenkontakt, kan gjøre det lettere å forstå hverandre. Det oppleves ofte vanskelig for personer med demens å forstå det som blir sagt hvis den som snakker har ryggen til. </a:t>
            </a:r>
            <a:endParaRPr lang="nb-NO" sz="1200" dirty="0" smtClean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altLang="nb-NO" sz="1200" dirty="0" smtClean="0">
                <a:latin typeface="Georgia" panose="02040502050405020303" pitchFamily="18" charset="0"/>
              </a:rPr>
              <a:t>Hvis instruksjonen er vanskelig kan det å demonstrere øvelsene tydelig være viktig.</a:t>
            </a:r>
            <a:endParaRPr lang="nb-NO" altLang="nb-NO" sz="1200" dirty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 smtClean="0">
                <a:latin typeface="Georgia" panose="02040502050405020303" pitchFamily="18" charset="0"/>
              </a:rPr>
              <a:t>Musikk </a:t>
            </a:r>
            <a:r>
              <a:rPr lang="nb-NO" sz="1200" dirty="0">
                <a:latin typeface="Georgia" panose="02040502050405020303" pitchFamily="18" charset="0"/>
              </a:rPr>
              <a:t>kan være et hjelpemiddel. </a:t>
            </a:r>
            <a:endParaRPr lang="nb-NO" sz="1200" dirty="0" smtClean="0">
              <a:latin typeface="Georgia" panose="02040502050405020303" pitchFamily="18" charset="0"/>
            </a:endParaRPr>
          </a:p>
          <a:p>
            <a:pPr marL="171450" indent="-171450">
              <a:buFont typeface="Arial"/>
              <a:buChar char="•"/>
            </a:pPr>
            <a:r>
              <a:rPr lang="nb-NO" sz="1200" dirty="0" smtClean="0">
                <a:latin typeface="Georgia" panose="02040502050405020303" pitchFamily="18" charset="0"/>
              </a:rPr>
              <a:t>Prøv </a:t>
            </a:r>
            <a:r>
              <a:rPr lang="nb-NO" sz="1200" dirty="0">
                <a:latin typeface="Georgia" panose="02040502050405020303" pitchFamily="18" charset="0"/>
              </a:rPr>
              <a:t>deg </a:t>
            </a:r>
            <a:r>
              <a:rPr lang="nb-NO" sz="1200" dirty="0" smtClean="0">
                <a:latin typeface="Georgia" panose="02040502050405020303" pitchFamily="18" charset="0"/>
              </a:rPr>
              <a:t>fram,</a:t>
            </a:r>
            <a:r>
              <a:rPr lang="nb-NO" sz="1200" baseline="0" dirty="0" smtClean="0">
                <a:latin typeface="Georgia" panose="02040502050405020303" pitchFamily="18" charset="0"/>
              </a:rPr>
              <a:t> og ikke vær redd for å feile. Og husk, det viktigste er at deltakerne har en positiv opplevelse med treningen.</a:t>
            </a:r>
            <a:endParaRPr lang="nb-NO" altLang="nb-NO" sz="1200" baseline="0" dirty="0">
              <a:latin typeface="Georgia" panose="02040502050405020303" pitchFamily="18" charset="0"/>
            </a:endParaRPr>
          </a:p>
          <a:p>
            <a:r>
              <a:rPr lang="nb-NO" altLang="nb-NO" baseline="0" dirty="0">
                <a:latin typeface="Georgia" panose="02040502050405020303" pitchFamily="18" charset="0"/>
              </a:rPr>
              <a:t>  </a:t>
            </a:r>
            <a:endParaRPr lang="nb-NO" altLang="nb-NO" dirty="0">
              <a:latin typeface="Georgia" panose="02040502050405020303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9FA7B-DEF3-4F61-B328-34C0E3825A5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5712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altLang="nb-NO" dirty="0">
                <a:latin typeface="Georgia" panose="02040502050405020303" pitchFamily="18" charset="0"/>
              </a:rPr>
              <a:t>OPPGAVE 2</a:t>
            </a:r>
          </a:p>
          <a:p>
            <a:r>
              <a:rPr lang="nb-NO" altLang="nb-NO" b="1" dirty="0">
                <a:latin typeface="Georgia" panose="02040502050405020303" pitchFamily="18" charset="0"/>
              </a:rPr>
              <a:t>Forslag til </a:t>
            </a:r>
            <a:r>
              <a:rPr lang="nb-NO" altLang="nb-NO" b="1" dirty="0" smtClean="0">
                <a:latin typeface="Georgia" panose="02040502050405020303" pitchFamily="18" charset="0"/>
              </a:rPr>
              <a:t>oppsummering</a:t>
            </a:r>
          </a:p>
          <a:p>
            <a:r>
              <a:rPr lang="nb-NO" altLang="nb-NO" b="1" dirty="0" smtClean="0">
                <a:latin typeface="Georgia" panose="02040502050405020303" pitchFamily="18" charset="0"/>
              </a:rPr>
              <a:t>1. Hvordan vil du løse en slik situasjon</a:t>
            </a:r>
            <a:endParaRPr lang="nb-NO" altLang="nb-NO" b="1" dirty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dirty="0" smtClean="0">
                <a:latin typeface="Georgia" panose="02040502050405020303" pitchFamily="18" charset="0"/>
              </a:rPr>
              <a:t>Dere </a:t>
            </a:r>
            <a:r>
              <a:rPr lang="nb-NO" altLang="nb-NO" b="0" dirty="0">
                <a:latin typeface="Georgia" panose="02040502050405020303" pitchFamily="18" charset="0"/>
              </a:rPr>
              <a:t>er to instruktører, fordel</a:t>
            </a:r>
            <a:r>
              <a:rPr lang="nb-NO" altLang="nb-NO" b="0" baseline="0" dirty="0">
                <a:latin typeface="Georgia" panose="02040502050405020303" pitchFamily="18" charset="0"/>
              </a:rPr>
              <a:t> 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ansvar. Avklar på forhånd hvem som skal ha hovedansvar for instruksjonen, slik at den andre er mer fleksibel.</a:t>
            </a:r>
            <a:endParaRPr lang="nb-NO" altLang="nb-NO" b="0" baseline="0" dirty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baseline="0" dirty="0" smtClean="0">
                <a:latin typeface="Georgia" panose="02040502050405020303" pitchFamily="18" charset="0"/>
              </a:rPr>
              <a:t>Kommunikasjon med resten av deltakerne er viktig. Du kan for eksempel si: </a:t>
            </a:r>
            <a:r>
              <a:rPr lang="nb-NO" altLang="nb-NO" b="0" baseline="0" dirty="0">
                <a:latin typeface="Georgia" panose="02040502050405020303" pitchFamily="18" charset="0"/>
              </a:rPr>
              <a:t>«Nå går Kari etter Per, 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vi andre </a:t>
            </a:r>
            <a:r>
              <a:rPr lang="nb-NO" altLang="nb-NO" b="0" baseline="0" dirty="0">
                <a:latin typeface="Georgia" panose="02040502050405020303" pitchFamily="18" charset="0"/>
              </a:rPr>
              <a:t>fortsetter treningen». Ikke ha fokus på det utover dette. </a:t>
            </a:r>
          </a:p>
          <a:p>
            <a:r>
              <a:rPr lang="nb-NO" altLang="nb-NO" b="1" baseline="0" dirty="0" smtClean="0">
                <a:latin typeface="Georgia" panose="02040502050405020303" pitchFamily="18" charset="0"/>
              </a:rPr>
              <a:t>2. Hva </a:t>
            </a:r>
            <a:r>
              <a:rPr lang="nb-NO" altLang="nb-NO" b="1" baseline="0" dirty="0">
                <a:latin typeface="Georgia" panose="02040502050405020303" pitchFamily="18" charset="0"/>
              </a:rPr>
              <a:t>hindrer at dette skjer? </a:t>
            </a:r>
            <a:endParaRPr lang="nb-NO" altLang="nb-NO" b="1" baseline="0" dirty="0" smtClean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baseline="0" dirty="0" smtClean="0">
                <a:latin typeface="Georgia" panose="02040502050405020303" pitchFamily="18" charset="0"/>
              </a:rPr>
              <a:t>Møte </a:t>
            </a:r>
            <a:r>
              <a:rPr lang="nb-NO" altLang="nb-NO" b="0" baseline="0" dirty="0">
                <a:latin typeface="Georgia" panose="02040502050405020303" pitchFamily="18" charset="0"/>
              </a:rPr>
              <a:t>deltakere med trygghet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. Hils på alle, og informer om hvem de skal gi beskjed til hvis de trenger å gå ut. </a:t>
            </a:r>
            <a:endParaRPr lang="nb-NO" altLang="nb-NO" b="0" dirty="0" smtClean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baseline="0" dirty="0" smtClean="0">
                <a:latin typeface="Georgia" panose="02040502050405020303" pitchFamily="18" charset="0"/>
              </a:rPr>
              <a:t>Noen blir urolige og forteller at de skal hjem. Informere gjerne den eller de det gjelder </a:t>
            </a:r>
            <a:r>
              <a:rPr lang="nb-NO" altLang="nb-NO" b="0" baseline="0" dirty="0">
                <a:latin typeface="Georgia" panose="02040502050405020303" pitchFamily="18" charset="0"/>
              </a:rPr>
              <a:t>om at de skal hjem 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etter trimmen. Kanskje </a:t>
            </a:r>
            <a:r>
              <a:rPr lang="nb-NO" altLang="nb-NO" b="0" baseline="0" dirty="0">
                <a:latin typeface="Georgia" panose="02040502050405020303" pitchFamily="18" charset="0"/>
              </a:rPr>
              <a:t>dette handler om at vedkommende må på do. </a:t>
            </a:r>
            <a:endParaRPr lang="nb-NO" altLang="nb-NO" b="0" dirty="0">
              <a:latin typeface="Georgia" panose="02040502050405020303" pitchFamily="18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9FA7B-DEF3-4F61-B328-34C0E3825A5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841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altLang="nb-NO" dirty="0">
                <a:latin typeface="Georgia" panose="02040502050405020303" pitchFamily="18" charset="0"/>
              </a:rPr>
              <a:t>OPPGAVE 3</a:t>
            </a:r>
          </a:p>
          <a:p>
            <a:r>
              <a:rPr lang="nb-NO" altLang="nb-NO" b="1" dirty="0">
                <a:latin typeface="Georgia" panose="02040502050405020303" pitchFamily="18" charset="0"/>
              </a:rPr>
              <a:t>Forslag til oppsummering</a:t>
            </a:r>
          </a:p>
          <a:p>
            <a:r>
              <a:rPr lang="nb-NO" altLang="nb-NO" b="0" dirty="0" smtClean="0">
                <a:latin typeface="Georgia" panose="02040502050405020303" pitchFamily="18" charset="0"/>
              </a:rPr>
              <a:t>Vi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 ønsker å understreke at dette er et treningstilbud for personer med demens i tidlig fase, det viktigste med denne gruppen er at deltakere føler seg trygge i gruppen, slik at de kan tørre å dumme seg ut. Bevegelsesglede er det viktigste. </a:t>
            </a:r>
          </a:p>
          <a:p>
            <a:endParaRPr lang="nb-NO" altLang="nb-NO" b="0" dirty="0" smtClean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dirty="0" smtClean="0">
                <a:latin typeface="Georgia" panose="02040502050405020303" pitchFamily="18" charset="0"/>
              </a:rPr>
              <a:t>Stol på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 deg selv og din evne til å håndtere en slik situasjon. Spill på de andre som er der sammen med deg, både den andre instruktøren og aktivitetsvennene. Snakk med hverandre, ta gjerne en liten </a:t>
            </a:r>
            <a:r>
              <a:rPr lang="nb-NO" altLang="nb-NO" b="0" baseline="0" dirty="0" err="1" smtClean="0">
                <a:latin typeface="Georgia" panose="02040502050405020303" pitchFamily="18" charset="0"/>
              </a:rPr>
              <a:t>debrief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.</a:t>
            </a:r>
            <a:endParaRPr lang="nb-NO" altLang="nb-NO" b="0" dirty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dirty="0" smtClean="0">
                <a:latin typeface="Georgia" panose="02040502050405020303" pitchFamily="18" charset="0"/>
              </a:rPr>
              <a:t>Ikke vektlegg dette under selve treningen.</a:t>
            </a:r>
            <a:r>
              <a:rPr lang="nb-NO" altLang="nb-NO" b="0" baseline="0" dirty="0" smtClean="0">
                <a:latin typeface="Georgia" panose="02040502050405020303" pitchFamily="18" charset="0"/>
              </a:rPr>
              <a:t> Det kan være mest passende å ta opp dette med vedkommende, ikke hele gruppen.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baseline="0" dirty="0" smtClean="0">
                <a:latin typeface="Georgia" panose="02040502050405020303" pitchFamily="18" charset="0"/>
              </a:rPr>
              <a:t>Dersom du ser andre enn vedkommende reagere på det som ble sagt/gjort, ta det opp med vedkommende, for eksempel: «Jeg ser du reagerte på det som ble sagt/gjort, vil du snakke om det?»</a:t>
            </a:r>
            <a:endParaRPr lang="nb-NO" altLang="nb-NO" b="1" baseline="0" dirty="0" smtClean="0"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baseline="0" dirty="0" smtClean="0">
                <a:latin typeface="Georgia" panose="02040502050405020303" pitchFamily="18" charset="0"/>
              </a:rPr>
              <a:t>Er du veldig usikker, ta kontakt med din kontaktperson.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altLang="nb-NO" b="0" baseline="0" dirty="0" smtClean="0">
                <a:latin typeface="Georgia" panose="02040502050405020303" pitchFamily="18" charset="0"/>
              </a:rPr>
              <a:t>Du kan også ringe Demenslinjen. </a:t>
            </a:r>
            <a:r>
              <a:rPr lang="nb-NO" sz="1200" b="0" i="0" kern="120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På Demenslinjen treffer du spesialsykepleiere som kan svare deg på spørsmål om</a:t>
            </a:r>
            <a:r>
              <a:rPr lang="nb-NO" sz="1200" b="0" i="0" kern="1200" baseline="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 demens</a:t>
            </a:r>
            <a:r>
              <a:rPr lang="nb-NO" sz="1200" b="0" i="0" kern="120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. Linjen har taushetsplikt, og du kan være anonym om du ønsker. Ring på telefon 23 12 00 40.</a:t>
            </a:r>
            <a:r>
              <a:rPr lang="nb-NO" sz="1200" b="0" i="0" kern="1200" baseline="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nb-NO" sz="1200" b="0" i="0" kern="120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Telefonen er åpen fra mandag til fredag, klokka 9-15. Du kan også sende oss en e-post: 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  <a:hlinkClick r:id="rId3"/>
              </a:rPr>
              <a:t>demenslinjen@nasjonalforeningen.no</a:t>
            </a:r>
            <a:r>
              <a:rPr lang="nb-NO" sz="1200" b="0" i="0" kern="1200" dirty="0" smtClean="0">
                <a:solidFill>
                  <a:schemeClr val="tx1"/>
                </a:solidFill>
                <a:effectLst/>
                <a:latin typeface="Georgia" panose="02040502050405020303" pitchFamily="18" charset="0"/>
                <a:ea typeface="+mn-ea"/>
                <a:cs typeface="+mn-cs"/>
              </a:rPr>
              <a:t>. Henvendelser på e-post må ikke inneholde helseopplysninger eller annen sensitiv informasjon.</a:t>
            </a:r>
            <a:endParaRPr lang="nb-NO" altLang="nb-NO" b="0" dirty="0">
              <a:latin typeface="Georgia" panose="02040502050405020303" pitchFamily="18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9FA7B-DEF3-4F61-B328-34C0E3825A5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0547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902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897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072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074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832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314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074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5099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410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722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952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DD0B2-45FC-4477-AF2F-6BAEF452216A}" type="datetimeFigureOut">
              <a:rPr lang="nb-NO" smtClean="0"/>
              <a:t>07.12.2020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330DA-A231-4BD3-A8B7-337C777779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359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903562" y="189781"/>
            <a:ext cx="38646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500" b="1" dirty="0"/>
              <a:t>01:</a:t>
            </a:r>
          </a:p>
        </p:txBody>
      </p:sp>
      <p:sp>
        <p:nvSpPr>
          <p:cNvPr id="3" name="TekstSylinder 2"/>
          <p:cNvSpPr txBox="1"/>
          <p:nvPr/>
        </p:nvSpPr>
        <p:spPr>
          <a:xfrm>
            <a:off x="1371300" y="2639681"/>
            <a:ext cx="9355840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altLang="nb-NO" sz="2800" dirty="0">
                <a:latin typeface="Georgia"/>
              </a:rPr>
              <a:t>OPPGAVE</a:t>
            </a:r>
            <a:r>
              <a:rPr lang="nb-NO" altLang="nb-NO" sz="2800" dirty="0">
                <a:latin typeface="Georgia" panose="02040502050405020303" pitchFamily="18" charset="0"/>
              </a:rPr>
              <a:t/>
            </a:r>
            <a:br>
              <a:rPr lang="nb-NO" altLang="nb-NO" sz="2800" dirty="0">
                <a:latin typeface="Georgia" panose="02040502050405020303" pitchFamily="18" charset="0"/>
              </a:rPr>
            </a:br>
            <a:r>
              <a:rPr lang="nb-NO" altLang="nb-NO" sz="2800" dirty="0">
                <a:latin typeface="Georgia" panose="02040502050405020303" pitchFamily="18" charset="0"/>
              </a:rPr>
              <a:t/>
            </a:r>
            <a:br>
              <a:rPr lang="nb-NO" altLang="nb-NO" sz="2800" dirty="0">
                <a:latin typeface="Georgia" panose="02040502050405020303" pitchFamily="18" charset="0"/>
              </a:rPr>
            </a:br>
            <a:r>
              <a:rPr lang="nb-NO" altLang="nb-NO" sz="2800" dirty="0">
                <a:latin typeface="Georgia"/>
              </a:rPr>
              <a:t>Du er instruktør i en Fortsatt aktiv treningsgruppe for personer med demens. En av deltakerne sliter med å følge instruksjonen din. </a:t>
            </a:r>
            <a:r>
              <a:rPr lang="nb-NO" altLang="nb-NO" sz="2800" dirty="0">
                <a:latin typeface="Georgia" panose="02040502050405020303" pitchFamily="18" charset="0"/>
              </a:rPr>
              <a:t/>
            </a:r>
            <a:br>
              <a:rPr lang="nb-NO" altLang="nb-NO" sz="2800" dirty="0">
                <a:latin typeface="Georgia" panose="02040502050405020303" pitchFamily="18" charset="0"/>
              </a:rPr>
            </a:br>
            <a:r>
              <a:rPr lang="nb-NO" altLang="nb-NO" sz="2800" dirty="0">
                <a:latin typeface="Georgia" panose="02040502050405020303" pitchFamily="18" charset="0"/>
              </a:rPr>
              <a:t/>
            </a:r>
            <a:br>
              <a:rPr lang="nb-NO" altLang="nb-NO" sz="2800" dirty="0">
                <a:latin typeface="Georgia" panose="02040502050405020303" pitchFamily="18" charset="0"/>
              </a:rPr>
            </a:br>
            <a:r>
              <a:rPr lang="nb-NO" altLang="nb-NO" sz="2800" b="1" dirty="0">
                <a:latin typeface="Georgia"/>
              </a:rPr>
              <a:t>Hva kan være til hjelp i denne situasjonen?</a:t>
            </a:r>
            <a:endParaRPr lang="nb-NO" sz="2800" b="1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53973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903562" y="189781"/>
            <a:ext cx="38646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500" b="1" dirty="0"/>
              <a:t>02:</a:t>
            </a:r>
          </a:p>
        </p:txBody>
      </p:sp>
      <p:sp>
        <p:nvSpPr>
          <p:cNvPr id="3" name="TekstSylinder 2"/>
          <p:cNvSpPr txBox="1"/>
          <p:nvPr/>
        </p:nvSpPr>
        <p:spPr>
          <a:xfrm>
            <a:off x="1903563" y="2639682"/>
            <a:ext cx="778102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800" dirty="0">
                <a:latin typeface="Georgia" panose="02040502050405020303" pitchFamily="18" charset="0"/>
              </a:rPr>
              <a:t>OPPGAVE</a:t>
            </a:r>
            <a:endParaRPr lang="nb-NO" altLang="nb-NO" dirty="0">
              <a:latin typeface="Georgia" panose="02040502050405020303" pitchFamily="18" charset="0"/>
            </a:endParaRPr>
          </a:p>
          <a:p>
            <a:endParaRPr lang="nb-NO" altLang="nb-NO" dirty="0">
              <a:latin typeface="Georgia" panose="02040502050405020303" pitchFamily="18" charset="0"/>
            </a:endParaRPr>
          </a:p>
          <a:p>
            <a:r>
              <a:rPr lang="nb-NO" altLang="nb-NO" sz="2800" dirty="0">
                <a:latin typeface="Georgia" panose="02040502050405020303" pitchFamily="18" charset="0"/>
              </a:rPr>
              <a:t>En av deltakerne ser forvirret ut og forlater rommet midt i treningen.</a:t>
            </a:r>
          </a:p>
          <a:p>
            <a:endParaRPr lang="nb-NO" altLang="nb-NO" sz="2800" dirty="0">
              <a:latin typeface="Georgia" panose="02040502050405020303" pitchFamily="18" charset="0"/>
            </a:endParaRPr>
          </a:p>
          <a:p>
            <a:r>
              <a:rPr lang="nb-NO" altLang="nb-NO" sz="2800" b="1" dirty="0">
                <a:latin typeface="Georgia" panose="02040502050405020303" pitchFamily="18" charset="0"/>
              </a:rPr>
              <a:t>Hvordan vil du løse en slik situasjon</a:t>
            </a:r>
            <a:r>
              <a:rPr lang="nb-NO" altLang="nb-NO" sz="2800" b="1" dirty="0" smtClean="0">
                <a:latin typeface="Georgia" panose="02040502050405020303" pitchFamily="18" charset="0"/>
              </a:rPr>
              <a:t>?</a:t>
            </a:r>
          </a:p>
          <a:p>
            <a:endParaRPr lang="nb-NO" altLang="nb-NO" sz="2800" b="1" dirty="0" smtClean="0">
              <a:latin typeface="Georgia" panose="02040502050405020303" pitchFamily="18" charset="0"/>
            </a:endParaRPr>
          </a:p>
          <a:p>
            <a:r>
              <a:rPr lang="nb-NO" altLang="nb-NO" sz="2800" b="1" dirty="0" smtClean="0">
                <a:latin typeface="Georgia" panose="02040502050405020303" pitchFamily="18" charset="0"/>
              </a:rPr>
              <a:t>Hva kan hindre at dette skjer?</a:t>
            </a:r>
            <a:endParaRPr lang="nb-NO" altLang="nb-NO" sz="28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9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903562" y="189781"/>
            <a:ext cx="38646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500" b="1" dirty="0"/>
              <a:t>03:</a:t>
            </a:r>
          </a:p>
        </p:txBody>
      </p:sp>
      <p:sp>
        <p:nvSpPr>
          <p:cNvPr id="3" name="TekstSylinder 2"/>
          <p:cNvSpPr txBox="1"/>
          <p:nvPr/>
        </p:nvSpPr>
        <p:spPr>
          <a:xfrm>
            <a:off x="1903563" y="2639682"/>
            <a:ext cx="77810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800" dirty="0">
                <a:latin typeface="Georgia" panose="02040502050405020303" pitchFamily="18" charset="0"/>
              </a:rPr>
              <a:t>OPPGAVE</a:t>
            </a:r>
          </a:p>
          <a:p>
            <a:endParaRPr lang="nb-NO" altLang="nb-NO" sz="2800" dirty="0">
              <a:latin typeface="Georgia" panose="02040502050405020303" pitchFamily="18" charset="0"/>
            </a:endParaRPr>
          </a:p>
          <a:p>
            <a:r>
              <a:rPr lang="nb-NO" altLang="nb-NO" sz="2800" dirty="0">
                <a:latin typeface="Georgia" panose="02040502050405020303" pitchFamily="18" charset="0"/>
              </a:rPr>
              <a:t>En deltaker sier eller gjør noe som andre deltakere reagerer på, på grunn av sin demenssykdom. </a:t>
            </a:r>
          </a:p>
          <a:p>
            <a:endParaRPr lang="nb-NO" altLang="nb-NO" sz="2800" dirty="0">
              <a:latin typeface="Georgia" panose="02040502050405020303" pitchFamily="18" charset="0"/>
            </a:endParaRPr>
          </a:p>
          <a:p>
            <a:r>
              <a:rPr lang="nb-NO" altLang="nb-NO" sz="2800" b="1" dirty="0">
                <a:latin typeface="Georgia" panose="02040502050405020303" pitchFamily="18" charset="0"/>
              </a:rPr>
              <a:t>Hvordan kan du som instruktør bevare stemningen, og ufarliggjøre situasjonen</a:t>
            </a:r>
            <a:r>
              <a:rPr lang="nb-NO" altLang="nb-NO" sz="2800" dirty="0">
                <a:latin typeface="Georgia" panose="02040502050405020303" pitchFamily="18" charset="0"/>
              </a:rPr>
              <a:t>? </a:t>
            </a:r>
            <a:br>
              <a:rPr lang="nb-NO" altLang="nb-NO" sz="2800" dirty="0">
                <a:latin typeface="Georgia" panose="02040502050405020303" pitchFamily="18" charset="0"/>
              </a:rPr>
            </a:br>
            <a:r>
              <a:rPr lang="nb-NO" altLang="nb-NO" sz="2800" dirty="0">
                <a:latin typeface="Georgia" panose="02040502050405020303" pitchFamily="18" charset="0"/>
              </a:rPr>
              <a:t/>
            </a:r>
            <a:br>
              <a:rPr lang="nb-NO" altLang="nb-NO" sz="2800" dirty="0">
                <a:latin typeface="Georgia" panose="02040502050405020303" pitchFamily="18" charset="0"/>
              </a:rPr>
            </a:b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2499469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o xmlns="ee0ed029-c65f-4964-aacb-527be4cfd2e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CBDCC710B98C741A93BD655AC772D0B" ma:contentTypeVersion="14" ma:contentTypeDescription="Opprett et nytt dokument." ma:contentTypeScope="" ma:versionID="996845e9271dbaaade083c92f888af0d">
  <xsd:schema xmlns:xsd="http://www.w3.org/2001/XMLSchema" xmlns:xs="http://www.w3.org/2001/XMLSchema" xmlns:p="http://schemas.microsoft.com/office/2006/metadata/properties" xmlns:ns2="ee0ed029-c65f-4964-aacb-527be4cfd2ef" xmlns:ns3="a63e9195-4f63-4ce6-97ed-cddde5c199d4" targetNamespace="http://schemas.microsoft.com/office/2006/metadata/properties" ma:root="true" ma:fieldsID="b2331d6b7f1d490d7e8a5a31141af78e" ns2:_="" ns3:_="">
    <xsd:import namespace="ee0ed029-c65f-4964-aacb-527be4cfd2ef"/>
    <xsd:import namespace="a63e9195-4f63-4ce6-97ed-cddde5c199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Dato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ed029-c65f-4964-aacb-527be4cfd2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Dato" ma:index="20" nillable="true" ma:displayName="Dato" ma:format="DateOnly" ma:internalName="Dato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3e9195-4f63-4ce6-97ed-cddde5c199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FD4E7E-9461-4A70-8899-72BB8EFDE86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963AF04-F0CB-456F-B644-F00A9728BD95}"/>
</file>

<file path=customXml/itemProps3.xml><?xml version="1.0" encoding="utf-8"?>
<ds:datastoreItem xmlns:ds="http://schemas.openxmlformats.org/officeDocument/2006/customXml" ds:itemID="{80A070E1-49A3-458A-85C0-250C4AC2B1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586</Words>
  <Application>Microsoft Office PowerPoint</Application>
  <PresentationFormat>Widescreen</PresentationFormat>
  <Paragraphs>50</Paragraphs>
  <Slides>3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Georgia</vt:lpstr>
      <vt:lpstr>Office-tema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Eline Sannes Riiser</dc:creator>
  <cp:lastModifiedBy>Eline Sannes Riiser</cp:lastModifiedBy>
  <cp:revision>61</cp:revision>
  <dcterms:created xsi:type="dcterms:W3CDTF">2020-10-27T12:54:20Z</dcterms:created>
  <dcterms:modified xsi:type="dcterms:W3CDTF">2020-12-07T14:33:06Z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0x010100CCBDCC710B98C741A93BD655AC772D0B</vt:lpwstr>
  </property>
</Properties>
</file>